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Posterior_probability" TargetMode="External"/><Relationship Id="rId3" Type="http://schemas.openxmlformats.org/officeDocument/2006/relationships/hyperlink" Target="https://stats.stackexchange.com/questions/314623/naive-bayes-likelihood" TargetMode="External"/><Relationship Id="rId4" Type="http://schemas.openxmlformats.org/officeDocument/2006/relationships/hyperlink" Target="https://en.wikipedia.org/wiki/Prior_probability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be67e4c14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be67e4c14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be67e4c14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be67e4c14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6be67e4c14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6be67e4c14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8000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Where,</a:t>
            </a:r>
            <a:endParaRPr sz="160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749300" rtl="0" algn="l">
              <a:lnSpc>
                <a:spcPct val="158000"/>
              </a:lnSpc>
              <a:spcBef>
                <a:spcPts val="320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c|x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) is the </a:t>
            </a:r>
            <a:r>
              <a:rPr lang="en-GB" sz="16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2"/>
              </a:rPr>
              <a:t>posterior probability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of </a:t>
            </a: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class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c given </a:t>
            </a: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predictor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( </a:t>
            </a: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features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).</a:t>
            </a:r>
            <a:endParaRPr sz="160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7493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) is the probability of </a:t>
            </a: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class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.</a:t>
            </a:r>
            <a:endParaRPr sz="160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7493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x|c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) is the </a:t>
            </a:r>
            <a:r>
              <a:rPr lang="en-GB" sz="16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3"/>
              </a:rPr>
              <a:t>likelihood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which is the probability of </a:t>
            </a: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predictor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given </a:t>
            </a: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class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.</a:t>
            </a:r>
            <a:endParaRPr sz="160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7493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x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) is the </a:t>
            </a:r>
            <a:r>
              <a:rPr lang="en-GB" sz="16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4"/>
              </a:rPr>
              <a:t>prior probability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of </a:t>
            </a:r>
            <a:r>
              <a:rPr i="1"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predictor</a:t>
            </a:r>
            <a:r>
              <a:rPr lang="en-GB" sz="16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.</a:t>
            </a:r>
            <a:endParaRPr sz="160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be67e4c14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be67e4c14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be67e4c14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be67e4c14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6be67e4c14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6be67e4c14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be67e4c14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be67e4c14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be67e4c14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6be67e4c14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be67e4c14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6be67e4c14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be67e4c1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be67e4c1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be67e4c14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be67e4c14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be67e4c14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be67e4c14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be67e4c1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be67e4c1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be67e4c14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be67e4c14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idx="4294967295"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TELECOM CUSTOMER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CHURN PREDICTION</a:t>
            </a:r>
            <a:endParaRPr/>
          </a:p>
        </p:txBody>
      </p:sp>
      <p:sp>
        <p:nvSpPr>
          <p:cNvPr id="87" name="Google Shape;87;p13"/>
          <p:cNvSpPr txBox="1"/>
          <p:nvPr>
            <p:ph idx="4294967295" type="subTitle"/>
          </p:nvPr>
        </p:nvSpPr>
        <p:spPr>
          <a:xfrm>
            <a:off x="6222525" y="3630575"/>
            <a:ext cx="2663700" cy="12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Manas Kulkarni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Sai Goutham Gaddam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Yash Daftardar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Sujay Salvi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2"/>
          <p:cNvSpPr txBox="1"/>
          <p:nvPr/>
        </p:nvSpPr>
        <p:spPr>
          <a:xfrm>
            <a:off x="754925" y="2118175"/>
            <a:ext cx="1972800" cy="23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805250" y="2057775"/>
            <a:ext cx="1842000" cy="23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22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250" y="1939750"/>
            <a:ext cx="7763549" cy="298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3"/>
          <p:cNvSpPr txBox="1"/>
          <p:nvPr/>
        </p:nvSpPr>
        <p:spPr>
          <a:xfrm>
            <a:off x="908975" y="2117250"/>
            <a:ext cx="2117400" cy="25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8" name="Google Shape;16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3225" y="1894125"/>
            <a:ext cx="7052801" cy="2984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NAIVE BAYES</a:t>
            </a:r>
            <a:endParaRPr/>
          </a:p>
        </p:txBody>
      </p:sp>
      <p:sp>
        <p:nvSpPr>
          <p:cNvPr id="175" name="Google Shape;175;p24"/>
          <p:cNvSpPr txBox="1"/>
          <p:nvPr>
            <p:ph idx="1" type="body"/>
          </p:nvPr>
        </p:nvSpPr>
        <p:spPr>
          <a:xfrm>
            <a:off x="729450" y="1966363"/>
            <a:ext cx="7688700" cy="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 sz="1500"/>
              <a:t>As the name suggests, this algorithm makes an assumption as all the variables in the dataset is “Naive” i.e not correlated to each other</a:t>
            </a:r>
            <a:endParaRPr sz="1500"/>
          </a:p>
        </p:txBody>
      </p:sp>
      <p:pic>
        <p:nvPicPr>
          <p:cNvPr id="176" name="Google Shape;1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002" y="2824077"/>
            <a:ext cx="3016419" cy="158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4"/>
          <p:cNvSpPr txBox="1"/>
          <p:nvPr/>
        </p:nvSpPr>
        <p:spPr>
          <a:xfrm>
            <a:off x="4535725" y="2775300"/>
            <a:ext cx="17268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Confusion Matrix :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8" name="Google Shape;17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3300" y="2711575"/>
            <a:ext cx="1990725" cy="9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4"/>
          <p:cNvSpPr txBox="1"/>
          <p:nvPr/>
        </p:nvSpPr>
        <p:spPr>
          <a:xfrm>
            <a:off x="4605475" y="3949325"/>
            <a:ext cx="19095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Error Rate :	  0.49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24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FOREST</a:t>
            </a:r>
            <a:endParaRPr/>
          </a:p>
        </p:txBody>
      </p:sp>
      <p:sp>
        <p:nvSpPr>
          <p:cNvPr id="186" name="Google Shape;186;p25"/>
          <p:cNvSpPr txBox="1"/>
          <p:nvPr>
            <p:ph idx="2" type="body"/>
          </p:nvPr>
        </p:nvSpPr>
        <p:spPr>
          <a:xfrm>
            <a:off x="552325" y="188637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 sz="1500"/>
              <a:t>Each decision tree gives a vote for the prediction of target variable. Random forest choses the prediction that gets the most vote.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 sz="1500"/>
              <a:t>Error Rate : 0.42</a:t>
            </a:r>
            <a:endParaRPr sz="1500"/>
          </a:p>
        </p:txBody>
      </p:sp>
      <p:pic>
        <p:nvPicPr>
          <p:cNvPr id="187" name="Google Shape;187;p25"/>
          <p:cNvPicPr preferRelativeResize="0"/>
          <p:nvPr/>
        </p:nvPicPr>
        <p:blipFill rotWithShape="1">
          <a:blip r:embed="rId3">
            <a:alphaModFix/>
          </a:blip>
          <a:srcRect b="1270" l="49763" r="0" t="11712"/>
          <a:stretch/>
        </p:blipFill>
        <p:spPr>
          <a:xfrm>
            <a:off x="5228600" y="631500"/>
            <a:ext cx="3186076" cy="425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6475" y="3840175"/>
            <a:ext cx="2037001" cy="101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5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729450" y="1318650"/>
            <a:ext cx="7871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CLASSIFICATION &amp; REGRESSION TREE (CART)</a:t>
            </a:r>
            <a:endParaRPr/>
          </a:p>
        </p:txBody>
      </p:sp>
      <p:pic>
        <p:nvPicPr>
          <p:cNvPr id="195" name="Google Shape;195;p26"/>
          <p:cNvPicPr preferRelativeResize="0"/>
          <p:nvPr/>
        </p:nvPicPr>
        <p:blipFill rotWithShape="1">
          <a:blip r:embed="rId3">
            <a:alphaModFix/>
          </a:blip>
          <a:srcRect b="32260" l="26214" r="26517" t="31974"/>
          <a:stretch/>
        </p:blipFill>
        <p:spPr>
          <a:xfrm>
            <a:off x="4802175" y="2417600"/>
            <a:ext cx="3962449" cy="238835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6"/>
          <p:cNvSpPr txBox="1"/>
          <p:nvPr/>
        </p:nvSpPr>
        <p:spPr>
          <a:xfrm>
            <a:off x="729450" y="2038700"/>
            <a:ext cx="7871400" cy="8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-GB" sz="1500">
                <a:latin typeface="Lato"/>
                <a:ea typeface="Lato"/>
                <a:cs typeface="Lato"/>
                <a:sym typeface="Lato"/>
              </a:rPr>
              <a:t>CART constructs the tree based  on a numerical splitting criterion recursively applied to the data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-GB" sz="1500">
                <a:latin typeface="Lato"/>
                <a:ea typeface="Lato"/>
                <a:cs typeface="Lato"/>
                <a:sym typeface="Lato"/>
              </a:rPr>
              <a:t>Error Rate : 0.45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7" name="Google Shape;19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0525" y="3431800"/>
            <a:ext cx="2057400" cy="103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6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 5.0</a:t>
            </a:r>
            <a:endParaRPr/>
          </a:p>
        </p:txBody>
      </p:sp>
      <p:pic>
        <p:nvPicPr>
          <p:cNvPr id="204" name="Google Shape;2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3275" y="460800"/>
            <a:ext cx="1612370" cy="4445976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7"/>
          <p:cNvSpPr txBox="1"/>
          <p:nvPr/>
        </p:nvSpPr>
        <p:spPr>
          <a:xfrm>
            <a:off x="158275" y="1957650"/>
            <a:ext cx="35385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-GB" sz="1500">
                <a:latin typeface="Lato"/>
                <a:ea typeface="Lato"/>
                <a:cs typeface="Lato"/>
                <a:sym typeface="Lato"/>
              </a:rPr>
              <a:t>Memory efficiency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-GB" sz="1500">
                <a:latin typeface="Lato"/>
                <a:ea typeface="Lato"/>
                <a:cs typeface="Lato"/>
                <a:sym typeface="Lato"/>
              </a:rPr>
              <a:t>Smaller decision trees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-GB" sz="1500">
                <a:latin typeface="Lato"/>
                <a:ea typeface="Lato"/>
                <a:cs typeface="Lato"/>
                <a:sym typeface="Lato"/>
              </a:rPr>
              <a:t>Boosting (more accuracy)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-GB" sz="1500">
                <a:latin typeface="Lato"/>
                <a:ea typeface="Lato"/>
                <a:cs typeface="Lato"/>
                <a:sym typeface="Lato"/>
              </a:rPr>
              <a:t>Ability to weight different attributes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6" name="Google Shape;20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950" y="3326075"/>
            <a:ext cx="1819275" cy="1019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 txBox="1"/>
          <p:nvPr/>
        </p:nvSpPr>
        <p:spPr>
          <a:xfrm>
            <a:off x="158275" y="4430375"/>
            <a:ext cx="26265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➔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Error Rate : 0.44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7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 rotWithShape="1">
          <a:blip r:embed="rId3">
            <a:alphaModFix/>
          </a:blip>
          <a:srcRect b="33275" l="0" r="0" t="21994"/>
          <a:stretch/>
        </p:blipFill>
        <p:spPr>
          <a:xfrm>
            <a:off x="315176" y="765450"/>
            <a:ext cx="1740550" cy="168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/>
          <p:cNvPicPr preferRelativeResize="0"/>
          <p:nvPr/>
        </p:nvPicPr>
        <p:blipFill rotWithShape="1">
          <a:blip r:embed="rId4">
            <a:alphaModFix/>
          </a:blip>
          <a:srcRect b="19517" l="9149" r="16156" t="0"/>
          <a:stretch/>
        </p:blipFill>
        <p:spPr>
          <a:xfrm>
            <a:off x="5002650" y="770338"/>
            <a:ext cx="1497601" cy="1613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 rotWithShape="1">
          <a:blip r:embed="rId5">
            <a:alphaModFix/>
          </a:blip>
          <a:srcRect b="25871" l="0" r="0" t="0"/>
          <a:stretch/>
        </p:blipFill>
        <p:spPr>
          <a:xfrm>
            <a:off x="310650" y="2971575"/>
            <a:ext cx="1740549" cy="1934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 rotWithShape="1">
          <a:blip r:embed="rId6">
            <a:alphaModFix/>
          </a:blip>
          <a:srcRect b="47422" l="18742" r="18510" t="6501"/>
          <a:stretch/>
        </p:blipFill>
        <p:spPr>
          <a:xfrm>
            <a:off x="5002650" y="2989127"/>
            <a:ext cx="1740552" cy="19169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/>
        </p:nvSpPr>
        <p:spPr>
          <a:xfrm>
            <a:off x="2426325" y="765450"/>
            <a:ext cx="1079700" cy="8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Lato"/>
                <a:ea typeface="Lato"/>
                <a:cs typeface="Lato"/>
                <a:sym typeface="Lato"/>
              </a:rPr>
              <a:t>Sujay </a:t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Lato"/>
                <a:ea typeface="Lato"/>
                <a:cs typeface="Lato"/>
                <a:sym typeface="Lato"/>
              </a:rPr>
              <a:t>Salvi</a:t>
            </a:r>
            <a:endParaRPr sz="2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6968500" y="765450"/>
            <a:ext cx="1497600" cy="14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Lato"/>
                <a:ea typeface="Lato"/>
                <a:cs typeface="Lato"/>
                <a:sym typeface="Lato"/>
              </a:rPr>
              <a:t>Sai</a:t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Lato"/>
                <a:ea typeface="Lato"/>
                <a:cs typeface="Lato"/>
                <a:sym typeface="Lato"/>
              </a:rPr>
              <a:t>Goutham</a:t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Lato"/>
                <a:ea typeface="Lato"/>
                <a:cs typeface="Lato"/>
                <a:sym typeface="Lato"/>
              </a:rPr>
              <a:t>Gaddam</a:t>
            </a:r>
            <a:endParaRPr sz="2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7084525" y="2989125"/>
            <a:ext cx="14976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Lato"/>
                <a:ea typeface="Lato"/>
                <a:cs typeface="Lato"/>
                <a:sym typeface="Lato"/>
              </a:rPr>
              <a:t>Manas</a:t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Lato"/>
                <a:ea typeface="Lato"/>
                <a:cs typeface="Lato"/>
                <a:sym typeface="Lato"/>
              </a:rPr>
              <a:t>Kulkarni</a:t>
            </a:r>
            <a:endParaRPr sz="2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2426325" y="2971575"/>
            <a:ext cx="14976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Lato"/>
                <a:ea typeface="Lato"/>
                <a:cs typeface="Lato"/>
                <a:sym typeface="Lato"/>
              </a:rPr>
              <a:t>Yash</a:t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Lato"/>
                <a:ea typeface="Lato"/>
                <a:cs typeface="Lato"/>
                <a:sym typeface="Lato"/>
              </a:rPr>
              <a:t>Daftardar</a:t>
            </a:r>
            <a:endParaRPr sz="2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CUSTOMER CHURN?</a:t>
            </a:r>
            <a:endParaRPr/>
          </a:p>
        </p:txBody>
      </p:sp>
      <p:sp>
        <p:nvSpPr>
          <p:cNvPr id="107" name="Google Shape;107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-GB" sz="1500">
                <a:solidFill>
                  <a:srgbClr val="000000"/>
                </a:solidFill>
              </a:rPr>
              <a:t>Customer churn, also known as customer attrition, occurs when customers stop doing business with a company.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companies are interested in identifying segments of these customers because the price for acquiring a new customer is usually higher than retaining the old one.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08" name="Google Shape;108;p15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WHAT IS THE PROBLEM?</a:t>
            </a:r>
            <a:endParaRPr/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Customer churn is a major problem and one of the most important concerns for large companies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Due to the direct effect on the revenues of the companies, especially in the telecom field, companies are seeking to develop means to predict potential customer  churn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Therefore, finding factors that increase customer churn is important so that necessary actions can be taken reduce this churn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727650" y="1360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HOW </a:t>
            </a:r>
            <a:r>
              <a:rPr lang="en-GB" sz="24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DATA IS?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p17"/>
          <p:cNvSpPr txBox="1"/>
          <p:nvPr>
            <p:ph idx="1" type="body"/>
          </p:nvPr>
        </p:nvSpPr>
        <p:spPr>
          <a:xfrm>
            <a:off x="727650" y="21207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data consists of 100 variables and 100 thousand records.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 contains different variables explaining the attributes of telecom industry.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target variable here is churn which explains whether the customer will churn(1) or not(0).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This data can be used to predict the customers who would churn or who would not churn.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type="title"/>
          </p:nvPr>
        </p:nvSpPr>
        <p:spPr>
          <a:xfrm>
            <a:off x="727650" y="1360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HOW THE DATA CLEANING IS DONE?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18"/>
          <p:cNvSpPr txBox="1"/>
          <p:nvPr>
            <p:ph idx="1" type="body"/>
          </p:nvPr>
        </p:nvSpPr>
        <p:spPr>
          <a:xfrm>
            <a:off x="727650" y="21207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data consists of numeric attributes and non numeric attributes.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 contains many empty cells which are replaced by suitable values.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Non numeric variables are converted to numeric data i.e., they are categorized.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Empty cells in numeric data and non numeric data are filled accordingly.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727650" y="1360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HOW THE EMPTY CELLS ARE FILLED?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19"/>
          <p:cNvSpPr txBox="1"/>
          <p:nvPr>
            <p:ph idx="1" type="body"/>
          </p:nvPr>
        </p:nvSpPr>
        <p:spPr>
          <a:xfrm>
            <a:off x="727650" y="21207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All the empty cells in the numeric data are filled by floor of mean of all the entries in a particular column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All the empty cells in the non numeric data are filled by mode of all the entries in a particular column after categorization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There are a few columns like CustomerID which has no empty cells and are left untouched.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final data set after manipulation consists of only numeric data with no empty cells.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CORRELATION AMONG DIFFERENT VARIABLES</a:t>
            </a:r>
            <a:endParaRPr/>
          </a:p>
        </p:txBody>
      </p:sp>
      <p:sp>
        <p:nvSpPr>
          <p:cNvPr id="142" name="Google Shape;142;p20"/>
          <p:cNvSpPr txBox="1"/>
          <p:nvPr>
            <p:ph idx="1" type="subTitle"/>
          </p:nvPr>
        </p:nvSpPr>
        <p:spPr>
          <a:xfrm>
            <a:off x="730000" y="3005850"/>
            <a:ext cx="3300900" cy="16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 sz="1500"/>
              <a:t>Initially we had 100 variables in our data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 sz="1500"/>
              <a:t>Remove variables which had correlation higher than 0.55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 sz="1500"/>
              <a:t>Using correlation matrix we reduced the variables to 24</a:t>
            </a:r>
            <a:endParaRPr sz="1500"/>
          </a:p>
        </p:txBody>
      </p:sp>
      <p:pic>
        <p:nvPicPr>
          <p:cNvPr id="143" name="Google Shape;143;p20"/>
          <p:cNvPicPr preferRelativeResize="0"/>
          <p:nvPr/>
        </p:nvPicPr>
        <p:blipFill rotWithShape="1">
          <a:blip r:embed="rId3">
            <a:alphaModFix/>
          </a:blip>
          <a:srcRect b="0" l="0" r="0" t="1864"/>
          <a:stretch/>
        </p:blipFill>
        <p:spPr>
          <a:xfrm>
            <a:off x="5081438" y="1020350"/>
            <a:ext cx="3559975" cy="31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</a:t>
            </a: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904125" y="2250275"/>
            <a:ext cx="2581800" cy="21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1"/>
          <p:cNvSpPr txBox="1"/>
          <p:nvPr/>
        </p:nvSpPr>
        <p:spPr>
          <a:xfrm>
            <a:off x="5853425" y="0"/>
            <a:ext cx="3243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CS-513 Knowledge Dis &amp; Data Mining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2625" y="1807825"/>
            <a:ext cx="6906026" cy="322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